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6"/>
  </p:notesMasterIdLst>
  <p:sldIdLst>
    <p:sldId id="256" r:id="rId5"/>
    <p:sldId id="2146847054" r:id="rId6"/>
    <p:sldId id="262" r:id="rId7"/>
    <p:sldId id="263" r:id="rId8"/>
    <p:sldId id="265" r:id="rId9"/>
    <p:sldId id="2146847057" r:id="rId10"/>
    <p:sldId id="2146847060" r:id="rId11"/>
    <p:sldId id="2146847062" r:id="rId12"/>
    <p:sldId id="2146847061" r:id="rId13"/>
    <p:sldId id="2146847055"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19-02-2025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2/19/2025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2/19/2025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2/19/2025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2/19/2025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2/19/2025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2/19/2025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2/19/2025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2/19/2025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2/19/2025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2/19/2025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2/19/2025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2/19/2025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Secure Data Hiding in Image Using Steganography</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1897627" y="3878443"/>
            <a:ext cx="8605482" cy="163121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 Guduru Suneetha</a:t>
            </a:r>
          </a:p>
          <a:p>
            <a:r>
              <a:rPr lang="en-US" sz="2000" b="1" dirty="0">
                <a:solidFill>
                  <a:schemeClr val="accent1">
                    <a:lumMod val="75000"/>
                  </a:schemeClr>
                </a:solidFill>
                <a:latin typeface="Arial"/>
                <a:cs typeface="Arial"/>
              </a:rPr>
              <a:t>Student Name : Guduru Suneetha </a:t>
            </a:r>
          </a:p>
          <a:p>
            <a:r>
              <a:rPr lang="en-US" sz="2000" b="1" dirty="0">
                <a:solidFill>
                  <a:schemeClr val="accent1">
                    <a:lumMod val="75000"/>
                  </a:schemeClr>
                </a:solidFill>
                <a:latin typeface="Arial"/>
                <a:cs typeface="Arial"/>
              </a:rPr>
              <a:t>College Name &amp; Department : </a:t>
            </a:r>
            <a:r>
              <a:rPr lang="en-US" sz="2000" b="1" dirty="0" err="1">
                <a:solidFill>
                  <a:schemeClr val="accent1">
                    <a:lumMod val="75000"/>
                  </a:schemeClr>
                </a:solidFill>
                <a:latin typeface="Arial"/>
                <a:cs typeface="Arial"/>
              </a:rPr>
              <a:t>Chadalawada</a:t>
            </a:r>
            <a:r>
              <a:rPr lang="en-US" sz="2000" b="1" dirty="0">
                <a:solidFill>
                  <a:schemeClr val="accent1">
                    <a:lumMod val="75000"/>
                  </a:schemeClr>
                </a:solidFill>
                <a:latin typeface="Arial"/>
                <a:cs typeface="Arial"/>
              </a:rPr>
              <a:t>  </a:t>
            </a:r>
            <a:r>
              <a:rPr lang="en-US" sz="2000" b="1" dirty="0" err="1">
                <a:solidFill>
                  <a:schemeClr val="accent1">
                    <a:lumMod val="75000"/>
                  </a:schemeClr>
                </a:solidFill>
                <a:latin typeface="Arial"/>
                <a:cs typeface="Arial"/>
              </a:rPr>
              <a:t>Ramanamma</a:t>
            </a:r>
            <a:r>
              <a:rPr lang="en-US" sz="2000" b="1" dirty="0">
                <a:solidFill>
                  <a:schemeClr val="accent1">
                    <a:lumMod val="75000"/>
                  </a:schemeClr>
                </a:solidFill>
                <a:latin typeface="Arial"/>
                <a:cs typeface="Arial"/>
              </a:rPr>
              <a:t>   Engineering college , MCA</a:t>
            </a: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a:xfrm>
            <a:off x="535670" y="1769806"/>
            <a:ext cx="11322033" cy="4326193"/>
          </a:xfrm>
        </p:spPr>
        <p:txBody>
          <a:bodyPr>
            <a:normAutofit/>
          </a:bodyPr>
          <a:lstStyle/>
          <a:p>
            <a:pPr marL="0" indent="0">
              <a:buNone/>
            </a:pPr>
            <a:r>
              <a:rPr lang="en-US" dirty="0"/>
              <a:t>  These are the future scope for </a:t>
            </a:r>
            <a:r>
              <a:rPr lang="en-US" b="1" dirty="0"/>
              <a:t>Secure Data Hiding in Image Using Steganography</a:t>
            </a:r>
            <a:r>
              <a:rPr lang="en-US" dirty="0"/>
              <a:t>:</a:t>
            </a:r>
          </a:p>
          <a:p>
            <a:pPr>
              <a:buFont typeface="+mj-lt"/>
              <a:buAutoNum type="arabicPeriod"/>
            </a:pPr>
            <a:r>
              <a:rPr lang="en-US" b="1" dirty="0"/>
              <a:t>Advanced Encryption</a:t>
            </a:r>
            <a:r>
              <a:rPr lang="en-US" dirty="0"/>
              <a:t>: Incorporating sophisticated encryption methods, such as quantum cryptography.</a:t>
            </a:r>
          </a:p>
          <a:p>
            <a:pPr>
              <a:buFont typeface="+mj-lt"/>
              <a:buAutoNum type="arabicPeriod"/>
            </a:pPr>
            <a:r>
              <a:rPr lang="en-US" b="1" dirty="0"/>
              <a:t>AI and Machine Learning</a:t>
            </a:r>
            <a:r>
              <a:rPr lang="en-US" dirty="0"/>
              <a:t>: Using AI to enhance the efficiency and stealth of data embedding.</a:t>
            </a:r>
          </a:p>
          <a:p>
            <a:pPr>
              <a:buFont typeface="+mj-lt"/>
              <a:buAutoNum type="arabicPeriod"/>
            </a:pPr>
            <a:r>
              <a:rPr lang="en-US" b="1" dirty="0"/>
              <a:t>High-Resolution Media</a:t>
            </a:r>
            <a:r>
              <a:rPr lang="en-US" dirty="0"/>
              <a:t>: Expanding capabilities to high-resolution images and videos.</a:t>
            </a:r>
          </a:p>
          <a:p>
            <a:pPr>
              <a:buFont typeface="+mj-lt"/>
              <a:buAutoNum type="arabicPeriod"/>
            </a:pPr>
            <a:r>
              <a:rPr lang="en-US" b="1" dirty="0"/>
              <a:t>Real-Time Applications</a:t>
            </a:r>
            <a:r>
              <a:rPr lang="en-US" dirty="0"/>
              <a:t>: Developing systems for live video streams.</a:t>
            </a:r>
          </a:p>
          <a:p>
            <a:pPr>
              <a:buFont typeface="+mj-lt"/>
              <a:buAutoNum type="arabicPeriod"/>
            </a:pPr>
            <a:r>
              <a:rPr lang="en-US" b="1" dirty="0"/>
              <a:t>Cross-Disciplinary Use</a:t>
            </a:r>
            <a:r>
              <a:rPr lang="en-US" dirty="0"/>
              <a:t>: Applying steganography in digital forensics, IoT, and medical imaging.</a:t>
            </a:r>
          </a:p>
          <a:p>
            <a:pPr>
              <a:buFont typeface="+mj-lt"/>
              <a:buAutoNum type="arabicPeriod"/>
            </a:pPr>
            <a:r>
              <a:rPr lang="en-US" b="1" dirty="0"/>
              <a:t>Emerging Tech</a:t>
            </a:r>
            <a:r>
              <a:rPr lang="en-US" dirty="0"/>
              <a:t>: Exploring applications in VR and AR environments.</a:t>
            </a:r>
          </a:p>
          <a:p>
            <a:pPr>
              <a:buFont typeface="+mj-lt"/>
              <a:buAutoNum type="arabicPeriod"/>
            </a:pPr>
            <a:r>
              <a:rPr lang="en-US" b="1" dirty="0"/>
              <a:t>Authentication</a:t>
            </a:r>
            <a:r>
              <a:rPr lang="en-US" dirty="0"/>
              <a:t>: Using steganography for digital watermarking and content authentication.</a:t>
            </a:r>
          </a:p>
          <a:p>
            <a:pPr>
              <a:buFont typeface="+mj-lt"/>
              <a:buAutoNum type="arabicPeriod"/>
            </a:pPr>
            <a:r>
              <a:rPr lang="en-US" b="1" dirty="0"/>
              <a:t>User-Friendly Tools</a:t>
            </a:r>
            <a:r>
              <a:rPr lang="en-US" dirty="0"/>
              <a:t>: Creating more accessible and intuitive steganographic tools.</a:t>
            </a:r>
          </a:p>
          <a:p>
            <a:pPr>
              <a:buFont typeface="+mj-lt"/>
              <a:buAutoNum type="arabicPeriod"/>
            </a:pPr>
            <a:r>
              <a:rPr lang="en-US" b="1" dirty="0"/>
              <a:t>Legislation</a:t>
            </a:r>
            <a:r>
              <a:rPr lang="en-US" dirty="0"/>
              <a:t>: Establishing legal frameworks for ethical use.</a:t>
            </a:r>
          </a:p>
          <a:p>
            <a:pPr marL="0" indent="0">
              <a:buNone/>
            </a:pPr>
            <a:endParaRPr lang="en-US" dirty="0"/>
          </a:p>
          <a:p>
            <a:pPr marL="0" indent="0">
              <a:buNone/>
            </a:pPr>
            <a:endParaRPr lang="en-US" dirty="0"/>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scope(optional)</a:t>
            </a:r>
          </a:p>
        </p:txBody>
      </p:sp>
    </p:spTree>
    <p:extLst>
      <p:ext uri="{BB962C8B-B14F-4D97-AF65-F5344CB8AC3E}">
        <p14:creationId xmlns:p14="http://schemas.microsoft.com/office/powerpoint/2010/main" val="614882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dirty="0">
                <a:solidFill>
                  <a:schemeClr val="accent1"/>
                </a:solidFill>
                <a:latin typeface="Arial" panose="020B0604020202020204" pitchFamily="34" charset="0"/>
                <a:cs typeface="Arial" panose="020B0604020202020204" pitchFamily="34" charset="0"/>
              </a:rPr>
              <a:t>Table of </a:t>
            </a:r>
            <a:r>
              <a:rPr lang="en-US" b="1" dirty="0" err="1">
                <a:solidFill>
                  <a:schemeClr val="accent1"/>
                </a:solidFill>
                <a:latin typeface="Arial" panose="020B0604020202020204" pitchFamily="34" charset="0"/>
                <a:cs typeface="Arial" panose="020B0604020202020204" pitchFamily="34" charset="0"/>
              </a:rPr>
              <a:t>contnets</a:t>
            </a:r>
            <a:endParaRPr lang="en-US" b="1" dirty="0">
              <a:solidFill>
                <a:schemeClr val="accent1"/>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581192" y="993058"/>
            <a:ext cx="10627582" cy="5653548"/>
          </a:xfrm>
        </p:spPr>
        <p:txBody>
          <a:bodyPr/>
          <a:lstStyle/>
          <a:p>
            <a:pPr marL="0" indent="0">
              <a:buNone/>
            </a:pPr>
            <a:r>
              <a:rPr lang="en-US" dirty="0"/>
              <a:t>     </a:t>
            </a:r>
            <a:r>
              <a:rPr lang="en-US" sz="2000" dirty="0"/>
              <a:t>The problem statement for </a:t>
            </a:r>
            <a:r>
              <a:rPr lang="en-US" sz="2000" b="1" dirty="0"/>
              <a:t>Secure Data Hiding in Image Using Steganography</a:t>
            </a:r>
            <a:r>
              <a:rPr lang="en-US" sz="2000" dirty="0"/>
              <a:t> typically revolves around the need to </a:t>
            </a:r>
            <a:r>
              <a:rPr lang="en-US" sz="2000" b="1" dirty="0"/>
              <a:t>embed secret messages within images</a:t>
            </a:r>
            <a:r>
              <a:rPr lang="en-US" sz="2000" dirty="0"/>
              <a:t> in a way that </a:t>
            </a:r>
            <a:r>
              <a:rPr lang="en-US" sz="2000" b="1" dirty="0"/>
              <a:t>maintains the visual integrity of the images</a:t>
            </a:r>
            <a:r>
              <a:rPr lang="en-US" sz="2000" dirty="0"/>
              <a:t> and ensures that the hidden data can only be accessed by authorized users.</a:t>
            </a:r>
          </a:p>
          <a:p>
            <a:pPr marL="0" indent="0">
              <a:buNone/>
            </a:pPr>
            <a:r>
              <a:rPr lang="en-US" sz="2000" dirty="0"/>
              <a:t>      The main goals are:</a:t>
            </a:r>
          </a:p>
          <a:p>
            <a:pPr>
              <a:buFont typeface="+mj-lt"/>
              <a:buAutoNum type="arabicPeriod"/>
            </a:pPr>
            <a:r>
              <a:rPr lang="en-US" sz="2000" b="1" dirty="0"/>
              <a:t>Concealment</a:t>
            </a:r>
            <a:r>
              <a:rPr lang="en-US" sz="2000" dirty="0"/>
              <a:t>: Ensuring the hidden data is not perceptible to unintended recipients.</a:t>
            </a:r>
          </a:p>
          <a:p>
            <a:pPr>
              <a:buFont typeface="+mj-lt"/>
              <a:buAutoNum type="arabicPeriod"/>
            </a:pPr>
            <a:r>
              <a:rPr lang="en-US" sz="2000" b="1" dirty="0"/>
              <a:t>Integrity</a:t>
            </a:r>
            <a:r>
              <a:rPr lang="en-US" sz="2000" dirty="0"/>
              <a:t>: Maintaining the quality and appearance of the carrier image.</a:t>
            </a:r>
          </a:p>
          <a:p>
            <a:pPr>
              <a:buFont typeface="+mj-lt"/>
              <a:buAutoNum type="arabicPeriod"/>
            </a:pPr>
            <a:r>
              <a:rPr lang="en-US" sz="2000" b="1" dirty="0"/>
              <a:t>Security</a:t>
            </a:r>
            <a:r>
              <a:rPr lang="en-US" sz="2000" dirty="0"/>
              <a:t>: Protecting the hidden data from unauthorized access or detection.</a:t>
            </a:r>
          </a:p>
          <a:p>
            <a:pPr>
              <a:buFont typeface="+mj-lt"/>
              <a:buAutoNum type="arabicPeriod"/>
            </a:pPr>
            <a:r>
              <a:rPr lang="en-US" sz="2000" b="1" dirty="0"/>
              <a:t>Efficiency</a:t>
            </a:r>
            <a:r>
              <a:rPr lang="en-US" sz="2000" dirty="0"/>
              <a:t>: Embedding data without significantly increasing the size of the image.</a:t>
            </a:r>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3" name="Rectangle 1">
            <a:extLst>
              <a:ext uri="{FF2B5EF4-FFF2-40B4-BE49-F238E27FC236}">
                <a16:creationId xmlns:a16="http://schemas.microsoft.com/office/drawing/2014/main" id="{F8042986-6490-06A2-89BF-D8131EC3F880}"/>
              </a:ext>
            </a:extLst>
          </p:cNvPr>
          <p:cNvSpPr>
            <a:spLocks noGrp="1" noChangeArrowheads="1"/>
          </p:cNvSpPr>
          <p:nvPr>
            <p:ph idx="1"/>
          </p:nvPr>
        </p:nvSpPr>
        <p:spPr bwMode="auto">
          <a:xfrm>
            <a:off x="422786" y="1367405"/>
            <a:ext cx="11513575"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The technology used for </a:t>
            </a:r>
            <a:r>
              <a:rPr kumimoji="0" lang="en-US" altLang="en-US" sz="1800" b="1" i="0" u="none" strike="noStrike" cap="none" normalizeH="0" baseline="0" dirty="0">
                <a:ln>
                  <a:noFill/>
                </a:ln>
                <a:solidFill>
                  <a:schemeClr val="tx1"/>
                </a:solidFill>
                <a:effectLst/>
                <a:latin typeface="Arial" panose="020B0604020202020204" pitchFamily="34" charset="0"/>
              </a:rPr>
              <a:t>Secure Data Hiding in Image Using Steganography</a:t>
            </a:r>
            <a:r>
              <a:rPr kumimoji="0" lang="en-US" altLang="en-US" sz="1800" b="0" i="0" u="none" strike="noStrike" cap="none" normalizeH="0" baseline="0" dirty="0">
                <a:ln>
                  <a:noFill/>
                </a:ln>
                <a:solidFill>
                  <a:schemeClr val="tx1"/>
                </a:solidFill>
                <a:effectLst/>
                <a:latin typeface="Arial" panose="020B0604020202020204" pitchFamily="34" charset="0"/>
              </a:rPr>
              <a:t> typically involves several key components: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Image Processing Libraries</a:t>
            </a:r>
            <a:r>
              <a:rPr kumimoji="0" lang="en-US" altLang="en-US" sz="1800" b="0" i="0" u="none" strike="noStrike" cap="none" normalizeH="0" baseline="0" dirty="0">
                <a:ln>
                  <a:noFill/>
                </a:ln>
                <a:solidFill>
                  <a:schemeClr val="tx1"/>
                </a:solidFill>
                <a:effectLst/>
                <a:latin typeface="Arial" panose="020B0604020202020204" pitchFamily="34" charset="0"/>
              </a:rPr>
              <a:t>: Tools like </a:t>
            </a:r>
            <a:r>
              <a:rPr kumimoji="0" lang="en-US" altLang="en-US" sz="1800" b="1" i="0" u="none" strike="noStrike" cap="none" normalizeH="0" baseline="0" dirty="0">
                <a:ln>
                  <a:noFill/>
                </a:ln>
                <a:solidFill>
                  <a:schemeClr val="tx1"/>
                </a:solidFill>
                <a:effectLst/>
                <a:latin typeface="Arial" panose="020B0604020202020204" pitchFamily="34" charset="0"/>
              </a:rPr>
              <a:t>OpenCV</a:t>
            </a:r>
            <a:r>
              <a:rPr kumimoji="0" lang="en-US" altLang="en-US" sz="1800" b="0" i="0" u="none" strike="noStrike" cap="none" normalizeH="0" baseline="0" dirty="0">
                <a:ln>
                  <a:noFill/>
                </a:ln>
                <a:solidFill>
                  <a:schemeClr val="tx1"/>
                </a:solidFill>
                <a:effectLst/>
                <a:latin typeface="Arial" panose="020B0604020202020204" pitchFamily="34" charset="0"/>
              </a:rPr>
              <a:t>  </a:t>
            </a:r>
            <a:r>
              <a:rPr lang="en-US" altLang="en-US" sz="1800" dirty="0">
                <a:solidFill>
                  <a:schemeClr val="tx1"/>
                </a:solidFill>
                <a:latin typeface="Arial" panose="020B0604020202020204" pitchFamily="34" charset="0"/>
              </a:rPr>
              <a:t>is </a:t>
            </a:r>
            <a:r>
              <a:rPr kumimoji="0" lang="en-US" altLang="en-US" sz="1800" b="0" i="0" u="none" strike="noStrike" cap="none" normalizeH="0" baseline="0" dirty="0">
                <a:ln>
                  <a:noFill/>
                </a:ln>
                <a:solidFill>
                  <a:schemeClr val="tx1"/>
                </a:solidFill>
                <a:effectLst/>
                <a:latin typeface="Arial" panose="020B0604020202020204" pitchFamily="34" charset="0"/>
              </a:rPr>
              <a:t>commonly used for handling image data.</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Arial" panose="020B0604020202020204" pitchFamily="34" charset="0"/>
              </a:rPr>
              <a:t>Encryption Algorithms</a:t>
            </a:r>
            <a:r>
              <a:rPr kumimoji="0" lang="en-US" altLang="en-US" sz="1800" b="0" i="0" u="none" strike="noStrike" cap="none" normalizeH="0" baseline="0" dirty="0">
                <a:ln>
                  <a:noFill/>
                </a:ln>
                <a:solidFill>
                  <a:schemeClr val="tx1"/>
                </a:solidFill>
                <a:effectLst/>
                <a:latin typeface="Arial" panose="020B0604020202020204" pitchFamily="34" charset="0"/>
              </a:rPr>
              <a:t>: To ensure the hidden data is secure, algorithms like </a:t>
            </a:r>
            <a:r>
              <a:rPr kumimoji="0" lang="en-US" altLang="en-US" sz="1800" b="1" i="0" u="none" strike="noStrike" cap="none" normalizeH="0" baseline="0" dirty="0">
                <a:ln>
                  <a:noFill/>
                </a:ln>
                <a:solidFill>
                  <a:schemeClr val="tx1"/>
                </a:solidFill>
                <a:effectLst/>
                <a:latin typeface="Arial" panose="020B0604020202020204" pitchFamily="34" charset="0"/>
              </a:rPr>
              <a:t>AES (Advanced Encryption Standard)</a:t>
            </a:r>
            <a:r>
              <a:rPr kumimoji="0" lang="en-US" altLang="en-US" sz="1800" b="0" i="0" u="none" strike="noStrike" cap="none" normalizeH="0" baseline="0" dirty="0">
                <a:ln>
                  <a:noFill/>
                </a:ln>
                <a:solidFill>
                  <a:schemeClr val="tx1"/>
                </a:solidFill>
                <a:effectLst/>
                <a:latin typeface="Arial" panose="020B0604020202020204" pitchFamily="34" charset="0"/>
              </a:rPr>
              <a:t> are often employed.</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Arial" panose="020B0604020202020204" pitchFamily="34" charset="0"/>
              </a:rPr>
              <a:t>Steganography Techniques</a:t>
            </a:r>
            <a:r>
              <a:rPr kumimoji="0" lang="en-US" altLang="en-US" sz="1800" b="0" i="0" u="none" strike="noStrike" cap="none" normalizeH="0" baseline="0" dirty="0">
                <a:ln>
                  <a:noFill/>
                </a:ln>
                <a:solidFill>
                  <a:schemeClr val="tx1"/>
                </a:solidFill>
                <a:effectLst/>
                <a:latin typeface="Arial" panose="020B0604020202020204" pitchFamily="34" charset="0"/>
              </a:rPr>
              <a:t>: Techniques such as </a:t>
            </a:r>
            <a:r>
              <a:rPr kumimoji="0" lang="en-US" altLang="en-US" sz="1800" b="1" i="0" u="none" strike="noStrike" cap="none" normalizeH="0" baseline="0" dirty="0">
                <a:ln>
                  <a:noFill/>
                </a:ln>
                <a:solidFill>
                  <a:schemeClr val="tx1"/>
                </a:solidFill>
                <a:effectLst/>
                <a:latin typeface="Arial" panose="020B0604020202020204" pitchFamily="34" charset="0"/>
              </a:rPr>
              <a:t>Least Significant Bit (LSB)</a:t>
            </a:r>
            <a:r>
              <a:rPr kumimoji="0" lang="en-US" altLang="en-US" sz="1800" b="0" i="0" u="none" strike="noStrike" cap="none" normalizeH="0" baseline="0" dirty="0">
                <a:ln>
                  <a:noFill/>
                </a:ln>
                <a:solidFill>
                  <a:schemeClr val="tx1"/>
                </a:solidFill>
                <a:effectLst/>
                <a:latin typeface="Arial" panose="020B0604020202020204" pitchFamily="34" charset="0"/>
              </a:rPr>
              <a:t> modification are used to embed the hidden data within the image.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Arial" panose="020B0604020202020204" pitchFamily="34" charset="0"/>
              </a:rPr>
              <a:t>User Interface</a:t>
            </a:r>
            <a:r>
              <a:rPr kumimoji="0" lang="en-US" altLang="en-US" sz="1800" b="0" i="0" u="none" strike="noStrike" cap="none" normalizeH="0" baseline="0" dirty="0">
                <a:ln>
                  <a:noFill/>
                </a:ln>
                <a:solidFill>
                  <a:schemeClr val="tx1"/>
                </a:solidFill>
                <a:effectLst/>
                <a:latin typeface="Arial" panose="020B0604020202020204" pitchFamily="34" charset="0"/>
              </a:rPr>
              <a:t>: Libraries like </a:t>
            </a:r>
            <a:r>
              <a:rPr kumimoji="0" lang="en-US" altLang="en-US" sz="1800" b="1" i="0" u="none" strike="noStrike" cap="none" normalizeH="0" baseline="0" dirty="0" err="1">
                <a:ln>
                  <a:noFill/>
                </a:ln>
                <a:solidFill>
                  <a:schemeClr val="tx1"/>
                </a:solidFill>
                <a:effectLst/>
                <a:latin typeface="Arial" panose="020B0604020202020204" pitchFamily="34" charset="0"/>
              </a:rPr>
              <a:t>Tkinter</a:t>
            </a:r>
            <a:r>
              <a:rPr kumimoji="0" lang="en-US" altLang="en-US" sz="1800" b="0" i="0" u="none" strike="noStrike" cap="none" normalizeH="0" baseline="0" dirty="0">
                <a:ln>
                  <a:noFill/>
                </a:ln>
                <a:solidFill>
                  <a:schemeClr val="tx1"/>
                </a:solidFill>
                <a:effectLst/>
                <a:latin typeface="Arial" panose="020B0604020202020204" pitchFamily="34" charset="0"/>
              </a:rPr>
              <a:t> or </a:t>
            </a:r>
            <a:r>
              <a:rPr kumimoji="0" lang="en-US" altLang="en-US" sz="1800" b="1" i="0" u="none" strike="noStrike" cap="none" normalizeH="0" baseline="0" dirty="0" err="1">
                <a:ln>
                  <a:noFill/>
                </a:ln>
                <a:solidFill>
                  <a:schemeClr val="tx1"/>
                </a:solidFill>
                <a:effectLst/>
                <a:latin typeface="Arial" panose="020B0604020202020204" pitchFamily="34" charset="0"/>
              </a:rPr>
              <a:t>customtkinter</a:t>
            </a:r>
            <a:r>
              <a:rPr kumimoji="0" lang="en-US" altLang="en-US" sz="1800" b="0" i="0" u="none" strike="noStrike" cap="none" normalizeH="0" baseline="0" dirty="0">
                <a:ln>
                  <a:noFill/>
                </a:ln>
                <a:solidFill>
                  <a:schemeClr val="tx1"/>
                </a:solidFill>
                <a:effectLst/>
                <a:latin typeface="Arial" panose="020B0604020202020204" pitchFamily="34" charset="0"/>
              </a:rPr>
              <a:t> are used to create a Graphical User Interface (GUI) for easy interaction with the steganography tool.</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chemeClr val="tx1"/>
                </a:solidFill>
                <a:effectLst/>
                <a:latin typeface="Arial" panose="020B0604020202020204" pitchFamily="34" charset="0"/>
              </a:rPr>
              <a:t>Web-based Interface</a:t>
            </a:r>
            <a:r>
              <a:rPr kumimoji="0" lang="en-US" altLang="en-US" sz="1800" b="0" i="0" u="none" strike="noStrike" cap="none" normalizeH="0" baseline="0" dirty="0">
                <a:ln>
                  <a:noFill/>
                </a:ln>
                <a:solidFill>
                  <a:schemeClr val="tx1"/>
                </a:solidFill>
                <a:effectLst/>
                <a:latin typeface="Arial" panose="020B0604020202020204" pitchFamily="34" charset="0"/>
              </a:rPr>
              <a:t>: For web applications, frameworks like </a:t>
            </a:r>
            <a:r>
              <a:rPr kumimoji="0" lang="en-US" altLang="en-US" sz="1800" b="1" i="0" u="none" strike="noStrike" cap="none" normalizeH="0" baseline="0" dirty="0" err="1">
                <a:ln>
                  <a:noFill/>
                </a:ln>
                <a:solidFill>
                  <a:schemeClr val="tx1"/>
                </a:solidFill>
                <a:effectLst/>
                <a:latin typeface="Arial" panose="020B0604020202020204" pitchFamily="34" charset="0"/>
              </a:rPr>
              <a:t>Streamlit</a:t>
            </a:r>
            <a:r>
              <a:rPr kumimoji="0" lang="en-US" altLang="en-US" sz="1800" b="0" i="0" u="none" strike="noStrike" cap="none" normalizeH="0" baseline="0" dirty="0">
                <a:ln>
                  <a:noFill/>
                </a:ln>
                <a:solidFill>
                  <a:schemeClr val="tx1"/>
                </a:solidFill>
                <a:effectLst/>
                <a:latin typeface="Arial" panose="020B0604020202020204" pitchFamily="34" charset="0"/>
              </a:rPr>
              <a:t> can be used to create an interactive web UI.</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3" name="Content Placeholder 2">
            <a:extLst>
              <a:ext uri="{FF2B5EF4-FFF2-40B4-BE49-F238E27FC236}">
                <a16:creationId xmlns:a16="http://schemas.microsoft.com/office/drawing/2014/main" id="{9DAC1BE0-320D-6823-22B4-CDBBA64C8821}"/>
              </a:ext>
            </a:extLst>
          </p:cNvPr>
          <p:cNvSpPr>
            <a:spLocks noGrp="1"/>
          </p:cNvSpPr>
          <p:nvPr>
            <p:ph idx="1"/>
          </p:nvPr>
        </p:nvSpPr>
        <p:spPr>
          <a:xfrm>
            <a:off x="581191" y="412955"/>
            <a:ext cx="10322783" cy="6990735"/>
          </a:xfrm>
        </p:spPr>
        <p:txBody>
          <a:bodyPr/>
          <a:lstStyle/>
          <a:p>
            <a:pPr marL="0" indent="0">
              <a:buNone/>
            </a:pPr>
            <a:r>
              <a:rPr lang="en-US" dirty="0"/>
              <a:t>      They are some wow factors in steganography:</a:t>
            </a:r>
          </a:p>
          <a:p>
            <a:pPr>
              <a:buFont typeface="+mj-lt"/>
              <a:buAutoNum type="arabicPeriod"/>
            </a:pPr>
            <a:r>
              <a:rPr lang="en-US" b="1" dirty="0"/>
              <a:t>Invisibility</a:t>
            </a:r>
            <a:r>
              <a:rPr lang="en-US" dirty="0"/>
              <a:t>: The hidden data doesn't alter the visual appearance of the image, making it undetectable to the naked eye.</a:t>
            </a:r>
          </a:p>
          <a:p>
            <a:pPr>
              <a:buFont typeface="+mj-lt"/>
              <a:buAutoNum type="arabicPeriod"/>
            </a:pPr>
            <a:r>
              <a:rPr lang="en-US" b="1" dirty="0">
                <a:effectLst/>
              </a:rPr>
              <a:t>Security</a:t>
            </a:r>
            <a:r>
              <a:rPr lang="en-US" dirty="0">
                <a:effectLst/>
              </a:rPr>
              <a:t>: Only authorized users with the correct key or password can access the hidden information.</a:t>
            </a:r>
          </a:p>
          <a:p>
            <a:pPr>
              <a:buFont typeface="+mj-lt"/>
              <a:buAutoNum type="arabicPeriod"/>
            </a:pPr>
            <a:r>
              <a:rPr lang="en-US" b="1" dirty="0">
                <a:effectLst/>
              </a:rPr>
              <a:t>Versatility</a:t>
            </a:r>
            <a:r>
              <a:rPr lang="en-US" dirty="0">
                <a:effectLst/>
              </a:rPr>
              <a:t>: It can be applied to various types of media, including images, audio, and video.</a:t>
            </a:r>
          </a:p>
          <a:p>
            <a:pPr>
              <a:buFont typeface="+mj-lt"/>
              <a:buAutoNum type="arabicPeriod"/>
            </a:pPr>
            <a:r>
              <a:rPr lang="en-US" b="1" dirty="0">
                <a:effectLst/>
              </a:rPr>
              <a:t>Innovative Applications</a:t>
            </a:r>
            <a:r>
              <a:rPr lang="en-US" dirty="0">
                <a:effectLst/>
              </a:rPr>
              <a:t>: Beyond just hiding data, steganography can be used in creative ways like creating mystery puzzles or cyber-escape challenges.</a:t>
            </a:r>
          </a:p>
          <a:p>
            <a:pPr>
              <a:buFont typeface="+mj-lt"/>
              <a:buAutoNum type="arabicPeriod"/>
            </a:pPr>
            <a:r>
              <a:rPr lang="en-US" b="1" dirty="0">
                <a:effectLst/>
              </a:rPr>
              <a:t>Technological Integration</a:t>
            </a:r>
            <a:r>
              <a:rPr lang="en-US" dirty="0">
                <a:effectLst/>
              </a:rPr>
              <a:t>: Combining steganography with other technologies like encryption enhances the security of hidden data.</a:t>
            </a:r>
          </a:p>
          <a:p>
            <a:pPr marL="0" indent="0">
              <a:buNone/>
            </a:pPr>
            <a:endParaRPr lang="en-US" dirty="0"/>
          </a:p>
          <a:p>
            <a:pPr marL="0" indent="0">
              <a:buNone/>
            </a:pPr>
            <a:endParaRPr lang="en-IN" dirty="0"/>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noAutofit/>
          </a:bodyPr>
          <a:lstStyle/>
          <a:p>
            <a:r>
              <a:rPr lang="en-IN" sz="3200" dirty="0">
                <a:solidFill>
                  <a:schemeClr val="accent1"/>
                </a:solidFill>
              </a:rPr>
              <a:t>End users</a:t>
            </a:r>
          </a:p>
        </p:txBody>
      </p:sp>
      <p:sp>
        <p:nvSpPr>
          <p:cNvPr id="3" name="Content Placeholder 2">
            <a:extLst>
              <a:ext uri="{FF2B5EF4-FFF2-40B4-BE49-F238E27FC236}">
                <a16:creationId xmlns:a16="http://schemas.microsoft.com/office/drawing/2014/main" id="{AB679E23-F86A-AFA9-FE9C-7F5A518E8198}"/>
              </a:ext>
            </a:extLst>
          </p:cNvPr>
          <p:cNvSpPr>
            <a:spLocks noGrp="1"/>
          </p:cNvSpPr>
          <p:nvPr>
            <p:ph idx="1"/>
          </p:nvPr>
        </p:nvSpPr>
        <p:spPr>
          <a:xfrm>
            <a:off x="383458" y="1160206"/>
            <a:ext cx="10884310" cy="5279923"/>
          </a:xfrm>
        </p:spPr>
        <p:txBody>
          <a:bodyPr>
            <a:normAutofit lnSpcReduction="10000"/>
          </a:bodyPr>
          <a:lstStyle/>
          <a:p>
            <a:pPr marL="0" indent="0">
              <a:buNone/>
            </a:pPr>
            <a:r>
              <a:rPr lang="en-US" dirty="0"/>
              <a:t>     </a:t>
            </a:r>
          </a:p>
          <a:p>
            <a:pPr marL="0" indent="0">
              <a:buNone/>
            </a:pPr>
            <a:r>
              <a:rPr lang="en-US" dirty="0"/>
              <a:t>   End users for a </a:t>
            </a:r>
            <a:r>
              <a:rPr lang="en-US" b="1" dirty="0"/>
              <a:t>Secure Data Hiding in Image Using Steganography</a:t>
            </a:r>
            <a:r>
              <a:rPr lang="en-US" dirty="0"/>
              <a:t> project can span a wide range of fields and purposes. Here are some examples:</a:t>
            </a:r>
          </a:p>
          <a:p>
            <a:pPr marL="0" indent="0">
              <a:buNone/>
            </a:pPr>
            <a:endParaRPr lang="en-US" dirty="0"/>
          </a:p>
          <a:p>
            <a:pPr>
              <a:buFont typeface="+mj-lt"/>
              <a:buAutoNum type="arabicPeriod"/>
            </a:pPr>
            <a:r>
              <a:rPr lang="en-US" b="1" dirty="0"/>
              <a:t>Journalists and Whistleblowers</a:t>
            </a:r>
            <a:r>
              <a:rPr lang="en-US" dirty="0"/>
              <a:t>: To securely transmit sensitive information without detection.</a:t>
            </a:r>
          </a:p>
          <a:p>
            <a:pPr>
              <a:buFont typeface="+mj-lt"/>
              <a:buAutoNum type="arabicPeriod"/>
            </a:pPr>
            <a:r>
              <a:rPr lang="en-US" b="1" dirty="0"/>
              <a:t>Government Agencies</a:t>
            </a:r>
            <a:r>
              <a:rPr lang="en-US" dirty="0"/>
              <a:t>: For secure communication and data transfer in classified operations.</a:t>
            </a:r>
          </a:p>
          <a:p>
            <a:pPr>
              <a:buFont typeface="+mj-lt"/>
              <a:buAutoNum type="arabicPeriod"/>
            </a:pPr>
            <a:r>
              <a:rPr lang="en-US" b="1" dirty="0"/>
              <a:t>Corporate Entities</a:t>
            </a:r>
            <a:r>
              <a:rPr lang="en-US" dirty="0"/>
              <a:t>: To protect intellectual property and sensitive communications.</a:t>
            </a:r>
          </a:p>
          <a:p>
            <a:pPr>
              <a:buFont typeface="+mj-lt"/>
              <a:buAutoNum type="arabicPeriod"/>
            </a:pPr>
            <a:r>
              <a:rPr lang="en-US" b="1" dirty="0"/>
              <a:t>Individuals</a:t>
            </a:r>
            <a:r>
              <a:rPr lang="en-US" dirty="0"/>
              <a:t>: For personal data protection and privacy.</a:t>
            </a:r>
          </a:p>
          <a:p>
            <a:pPr>
              <a:buFont typeface="+mj-lt"/>
              <a:buAutoNum type="arabicPeriod"/>
            </a:pPr>
            <a:r>
              <a:rPr lang="en-US" b="1" dirty="0"/>
              <a:t>Healthcare Providers</a:t>
            </a:r>
            <a:r>
              <a:rPr lang="en-US" dirty="0"/>
              <a:t>: To securely store and transfer patient information and medical records.</a:t>
            </a:r>
          </a:p>
          <a:p>
            <a:pPr>
              <a:buFont typeface="+mj-lt"/>
              <a:buAutoNum type="arabicPeriod"/>
            </a:pPr>
            <a:r>
              <a:rPr lang="en-US" b="1" dirty="0"/>
              <a:t>Law Enforcement</a:t>
            </a:r>
            <a:r>
              <a:rPr lang="en-US" dirty="0"/>
              <a:t>: To covertly share information related to investigations.</a:t>
            </a:r>
          </a:p>
          <a:p>
            <a:pPr>
              <a:buFont typeface="+mj-lt"/>
              <a:buAutoNum type="arabicPeriod"/>
            </a:pPr>
            <a:r>
              <a:rPr lang="en-US" b="1" dirty="0"/>
              <a:t>Academics and Researchers</a:t>
            </a:r>
            <a:r>
              <a:rPr lang="en-US" dirty="0"/>
              <a:t>: To hide and share confidential research data.</a:t>
            </a:r>
          </a:p>
          <a:p>
            <a:pPr>
              <a:buFont typeface="+mj-lt"/>
              <a:buAutoNum type="arabicPeriod"/>
            </a:pPr>
            <a:r>
              <a:rPr lang="en-US" b="1" dirty="0"/>
              <a:t>Military</a:t>
            </a:r>
            <a:r>
              <a:rPr lang="en-US" dirty="0"/>
              <a:t>: For secure communication in operations and intelligence sharing.</a:t>
            </a:r>
          </a:p>
          <a:p>
            <a:pPr>
              <a:buFont typeface="+mj-lt"/>
              <a:buAutoNum type="arabicPeriod"/>
            </a:pPr>
            <a:r>
              <a:rPr lang="en-US" b="1" dirty="0"/>
              <a:t>Artists and Designers</a:t>
            </a:r>
            <a:r>
              <a:rPr lang="en-US" dirty="0"/>
              <a:t>: To embed copyright information and signatures in their digital works.</a:t>
            </a:r>
          </a:p>
          <a:p>
            <a:pPr marL="0" indent="0">
              <a:buNone/>
            </a:pPr>
            <a:endParaRPr lang="en-IN" dirty="0"/>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4" name="Content Placeholder 12">
            <a:extLst>
              <a:ext uri="{FF2B5EF4-FFF2-40B4-BE49-F238E27FC236}">
                <a16:creationId xmlns:a16="http://schemas.microsoft.com/office/drawing/2014/main" id="{CF2E22F5-6B2F-0FEF-1FEC-B13DF02080E8}"/>
              </a:ext>
            </a:extLst>
          </p:cNvPr>
          <p:cNvPicPr>
            <a:picLocks noGrp="1" noChangeAspect="1"/>
          </p:cNvPicPr>
          <p:nvPr>
            <p:ph idx="1"/>
          </p:nvPr>
        </p:nvPicPr>
        <p:blipFill>
          <a:blip r:embed="rId2"/>
          <a:stretch>
            <a:fillRect/>
          </a:stretch>
        </p:blipFill>
        <p:spPr>
          <a:xfrm>
            <a:off x="955959" y="1354393"/>
            <a:ext cx="4189699" cy="2202427"/>
          </a:xfrm>
        </p:spPr>
      </p:pic>
      <p:pic>
        <p:nvPicPr>
          <p:cNvPr id="5" name="Picture 4">
            <a:extLst>
              <a:ext uri="{FF2B5EF4-FFF2-40B4-BE49-F238E27FC236}">
                <a16:creationId xmlns:a16="http://schemas.microsoft.com/office/drawing/2014/main" id="{3FE88553-9B8E-C0E8-FA99-ADB348C7D148}"/>
              </a:ext>
            </a:extLst>
          </p:cNvPr>
          <p:cNvPicPr>
            <a:picLocks noChangeAspect="1"/>
          </p:cNvPicPr>
          <p:nvPr/>
        </p:nvPicPr>
        <p:blipFill>
          <a:blip r:embed="rId3"/>
          <a:stretch>
            <a:fillRect/>
          </a:stretch>
        </p:blipFill>
        <p:spPr>
          <a:xfrm>
            <a:off x="845569" y="4191748"/>
            <a:ext cx="4351480" cy="2064776"/>
          </a:xfrm>
          <a:prstGeom prst="rect">
            <a:avLst/>
          </a:prstGeom>
        </p:spPr>
      </p:pic>
      <p:pic>
        <p:nvPicPr>
          <p:cNvPr id="6" name="Picture 5">
            <a:extLst>
              <a:ext uri="{FF2B5EF4-FFF2-40B4-BE49-F238E27FC236}">
                <a16:creationId xmlns:a16="http://schemas.microsoft.com/office/drawing/2014/main" id="{2814A79B-4940-4791-10C7-3350ABEBFAB6}"/>
              </a:ext>
            </a:extLst>
          </p:cNvPr>
          <p:cNvPicPr>
            <a:picLocks noChangeAspect="1"/>
          </p:cNvPicPr>
          <p:nvPr/>
        </p:nvPicPr>
        <p:blipFill>
          <a:blip r:embed="rId4"/>
          <a:stretch>
            <a:fillRect/>
          </a:stretch>
        </p:blipFill>
        <p:spPr>
          <a:xfrm>
            <a:off x="5938683" y="1111044"/>
            <a:ext cx="5339496" cy="2202427"/>
          </a:xfrm>
          <a:prstGeom prst="rect">
            <a:avLst/>
          </a:prstGeom>
        </p:spPr>
      </p:pic>
      <p:pic>
        <p:nvPicPr>
          <p:cNvPr id="7" name="Picture 6">
            <a:extLst>
              <a:ext uri="{FF2B5EF4-FFF2-40B4-BE49-F238E27FC236}">
                <a16:creationId xmlns:a16="http://schemas.microsoft.com/office/drawing/2014/main" id="{FA39AA01-CB21-C8E4-316B-A32CBAA9AE7F}"/>
              </a:ext>
            </a:extLst>
          </p:cNvPr>
          <p:cNvPicPr>
            <a:picLocks noChangeAspect="1"/>
          </p:cNvPicPr>
          <p:nvPr/>
        </p:nvPicPr>
        <p:blipFill>
          <a:blip r:embed="rId5"/>
          <a:stretch>
            <a:fillRect/>
          </a:stretch>
        </p:blipFill>
        <p:spPr>
          <a:xfrm>
            <a:off x="6100916" y="3724861"/>
            <a:ext cx="4827638" cy="2531663"/>
          </a:xfrm>
          <a:prstGeom prst="rect">
            <a:avLst/>
          </a:prstGeom>
        </p:spPr>
      </p:pic>
    </p:spTree>
    <p:extLst>
      <p:ext uri="{BB962C8B-B14F-4D97-AF65-F5344CB8AC3E}">
        <p14:creationId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a:xfrm>
            <a:off x="581192" y="-167148"/>
            <a:ext cx="10823141" cy="8308258"/>
          </a:xfrm>
        </p:spPr>
        <p:txBody>
          <a:bodyPr/>
          <a:lstStyle/>
          <a:p>
            <a:pPr marL="0" indent="0">
              <a:buNone/>
            </a:pPr>
            <a:r>
              <a:rPr lang="en-US" dirty="0"/>
              <a:t>         In This conclusion is a, </a:t>
            </a:r>
            <a:r>
              <a:rPr lang="en-US" b="1" dirty="0"/>
              <a:t>Secure Data Hiding in Image Using Steganography</a:t>
            </a:r>
            <a:r>
              <a:rPr lang="en-US" dirty="0"/>
              <a:t> provides an innovative and effective method for embedding sensitive information within digital images. This technique ensures that data remains hidden and secure, while maintaining the visual quality of the carrier image. </a:t>
            </a:r>
          </a:p>
          <a:p>
            <a:pPr marL="0" indent="0">
              <a:buNone/>
            </a:pPr>
            <a:r>
              <a:rPr lang="en-US" dirty="0"/>
              <a:t>     The key advantages include:</a:t>
            </a:r>
          </a:p>
          <a:p>
            <a:pPr>
              <a:buFont typeface="+mj-lt"/>
              <a:buAutoNum type="arabicPeriod"/>
            </a:pPr>
            <a:r>
              <a:rPr lang="en-US" b="1" dirty="0"/>
              <a:t>Confidentiality</a:t>
            </a:r>
            <a:r>
              <a:rPr lang="en-US" dirty="0"/>
              <a:t>: Protects sensitive information from unauthorized access.</a:t>
            </a:r>
          </a:p>
          <a:p>
            <a:pPr>
              <a:buFont typeface="+mj-lt"/>
              <a:buAutoNum type="arabicPeriod"/>
            </a:pPr>
            <a:r>
              <a:rPr lang="en-US" b="1" dirty="0"/>
              <a:t>Integrity</a:t>
            </a:r>
            <a:r>
              <a:rPr lang="en-US" dirty="0"/>
              <a:t>: Maintains the visual quality of the image, ensuring minimal distortion.</a:t>
            </a:r>
          </a:p>
          <a:p>
            <a:pPr>
              <a:buFont typeface="+mj-lt"/>
              <a:buAutoNum type="arabicPeriod"/>
            </a:pPr>
            <a:r>
              <a:rPr lang="en-US" b="1" dirty="0"/>
              <a:t>Security</a:t>
            </a:r>
            <a:r>
              <a:rPr lang="en-US" dirty="0"/>
              <a:t>: Utilizes encryption and advanced steganographic techniques to enhance data protection.</a:t>
            </a:r>
          </a:p>
          <a:p>
            <a:pPr>
              <a:buFont typeface="+mj-lt"/>
              <a:buAutoNum type="arabicPeriod"/>
            </a:pPr>
            <a:r>
              <a:rPr lang="en-US" b="1" dirty="0"/>
              <a:t>Versatility</a:t>
            </a:r>
            <a:r>
              <a:rPr lang="en-US" dirty="0"/>
              <a:t>: Can be applied across various fields, such as journalism, government, healthcare, and personal privacy.</a:t>
            </a:r>
          </a:p>
          <a:p>
            <a:pPr>
              <a:buFont typeface="+mj-lt"/>
              <a:buAutoNum type="arabicPeriod"/>
            </a:pPr>
            <a:r>
              <a:rPr lang="en-US" b="1" dirty="0"/>
              <a:t>Scalability</a:t>
            </a:r>
            <a:r>
              <a:rPr lang="en-US" dirty="0"/>
              <a:t>: Capable of handling different image formats and varying amounts of data.</a:t>
            </a:r>
          </a:p>
          <a:p>
            <a:pPr marL="0" indent="0">
              <a:buNone/>
            </a:pPr>
            <a:r>
              <a:rPr lang="en-US" dirty="0"/>
              <a:t>     These are some implementing and continuously improving upon these techniques, we can achieve higher levels of data protection and privacy in our increasingly digital world.</a:t>
            </a:r>
          </a:p>
          <a:p>
            <a:pPr marL="0" indent="0">
              <a:buNone/>
            </a:pPr>
            <a:endParaRPr lang="en-IN" dirty="0"/>
          </a:p>
        </p:txBody>
      </p:sp>
    </p:spTree>
    <p:extLst>
      <p:ext uri="{BB962C8B-B14F-4D97-AF65-F5344CB8AC3E}">
        <p14:creationId xmlns:p14="http://schemas.microsoft.com/office/powerpoint/2010/main" val="4233882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a:xfrm>
            <a:off x="383458" y="1651819"/>
            <a:ext cx="11227349" cy="2703872"/>
          </a:xfrm>
        </p:spPr>
        <p:txBody>
          <a:bodyPr/>
          <a:lstStyle/>
          <a:p>
            <a:pPr marL="0" indent="0">
              <a:buNone/>
            </a:pPr>
            <a:r>
              <a:rPr lang="en-IN" dirty="0">
                <a:hlinkClick r:id="rId2" action="ppaction://hlinkfile"/>
              </a:rPr>
              <a:t> </a:t>
            </a:r>
            <a:r>
              <a:rPr lang="en-IN" sz="2800" dirty="0">
                <a:hlinkClick r:id="rId2" action="ppaction://hlinkfile"/>
              </a:rPr>
              <a:t>https://github.com/startmycarrier/My-project.git</a:t>
            </a:r>
            <a:endParaRPr lang="en-IN" sz="2800" dirty="0"/>
          </a:p>
        </p:txBody>
      </p:sp>
    </p:spTree>
    <p:extLst>
      <p:ext uri="{BB962C8B-B14F-4D97-AF65-F5344CB8AC3E}">
        <p14:creationId xmlns:p14="http://schemas.microsoft.com/office/powerpoint/2010/main" val="223066476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Props1.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Future forward</Template>
  <TotalTime>108</TotalTime>
  <Words>830</Words>
  <Application>Microsoft Office PowerPoint</Application>
  <PresentationFormat>Widescreen</PresentationFormat>
  <Paragraphs>79</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Franklin Gothic Book</vt:lpstr>
      <vt:lpstr>Franklin Gothic Demi</vt:lpstr>
      <vt:lpstr>Wingdings 2</vt:lpstr>
      <vt:lpstr>DividendVTI</vt:lpstr>
      <vt:lpstr>Secure Data Hiding in Image Using Steganography</vt:lpstr>
      <vt:lpstr>Table of contnets</vt:lpstr>
      <vt:lpstr>Problem Statement</vt:lpstr>
      <vt:lpstr>Technology  used</vt:lpstr>
      <vt:lpstr>Wow factors</vt:lpstr>
      <vt:lpstr>End users</vt:lpstr>
      <vt:lpstr>Results</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suneetha guduru</cp:lastModifiedBy>
  <cp:revision>52</cp:revision>
  <dcterms:created xsi:type="dcterms:W3CDTF">2021-05-26T16:50:10Z</dcterms:created>
  <dcterms:modified xsi:type="dcterms:W3CDTF">2025-02-19T15:54:17Z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